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509" r:id="rId2"/>
    <p:sldId id="516" r:id="rId3"/>
    <p:sldId id="491" r:id="rId4"/>
    <p:sldId id="481" r:id="rId5"/>
    <p:sldId id="482" r:id="rId6"/>
    <p:sldId id="514" r:id="rId7"/>
    <p:sldId id="510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479" r:id="rId21"/>
    <p:sldId id="484" r:id="rId22"/>
    <p:sldId id="506" r:id="rId23"/>
    <p:sldId id="507" r:id="rId24"/>
    <p:sldId id="508" r:id="rId25"/>
    <p:sldId id="483" r:id="rId26"/>
    <p:sldId id="476" r:id="rId27"/>
    <p:sldId id="477" r:id="rId28"/>
    <p:sldId id="515" r:id="rId29"/>
    <p:sldId id="511" r:id="rId30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3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19.jpeg"/><Relationship Id="rId10" Type="http://schemas.openxmlformats.org/officeDocument/2006/relationships/image" Target="../media/image15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microsoft.com/office/2007/relationships/hdphoto" Target="../media/hdphoto4.wdp"/><Relationship Id="rId10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38.png"/><Relationship Id="rId26" Type="http://schemas.openxmlformats.org/officeDocument/2006/relationships/image" Target="../media/image13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40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37.png"/><Relationship Id="rId25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jpeg"/><Relationship Id="rId20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microsoft.com/office/2007/relationships/hdphoto" Target="../media/hdphoto6.wdp"/><Relationship Id="rId5" Type="http://schemas.openxmlformats.org/officeDocument/2006/relationships/image" Target="../media/image33.jpeg"/><Relationship Id="rId15" Type="http://schemas.openxmlformats.org/officeDocument/2006/relationships/image" Target="../media/image35.png"/><Relationship Id="rId23" Type="http://schemas.openxmlformats.org/officeDocument/2006/relationships/image" Target="../media/image41.png"/><Relationship Id="rId28" Type="http://schemas.microsoft.com/office/2007/relationships/hdphoto" Target="../media/hdphoto7.wdp"/><Relationship Id="rId10" Type="http://schemas.openxmlformats.org/officeDocument/2006/relationships/image" Target="../media/image18.png"/><Relationship Id="rId19" Type="http://schemas.openxmlformats.org/officeDocument/2006/relationships/image" Target="../media/image39.png"/><Relationship Id="rId4" Type="http://schemas.openxmlformats.org/officeDocument/2006/relationships/image" Target="../media/image31.wmf"/><Relationship Id="rId9" Type="http://schemas.openxmlformats.org/officeDocument/2006/relationships/image" Target="../media/image19.jpeg"/><Relationship Id="rId14" Type="http://schemas.openxmlformats.org/officeDocument/2006/relationships/image" Target="../media/image32.png"/><Relationship Id="rId22" Type="http://schemas.microsoft.com/office/2007/relationships/hdphoto" Target="../media/hdphoto5.wdp"/><Relationship Id="rId27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3"/>
          <p:cNvSpPr>
            <a:spLocks noChangeArrowheads="1"/>
          </p:cNvSpPr>
          <p:nvPr/>
        </p:nvSpPr>
        <p:spPr bwMode="auto">
          <a:xfrm>
            <a:off x="283178" y="160867"/>
            <a:ext cx="3733800" cy="1016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System Networks Vietnam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Systems</a:t>
            </a: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2051" name="Title 1"/>
          <p:cNvSpPr>
            <a:spLocks noGrp="1"/>
          </p:cNvSpPr>
          <p:nvPr>
            <p:ph type="ctrTitle" idx="4294967295"/>
          </p:nvPr>
        </p:nvSpPr>
        <p:spPr bwMode="auto">
          <a:xfrm>
            <a:off x="2209800" y="2130426"/>
            <a:ext cx="7772400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vi-VN" dirty="0"/>
              <a:t>K</a:t>
            </a:r>
            <a:endParaRPr lang="vi-VN" altLang="vi-VN" dirty="0"/>
          </a:p>
        </p:txBody>
      </p:sp>
      <p:sp>
        <p:nvSpPr>
          <p:cNvPr id="2052" name="Title 1"/>
          <p:cNvSpPr txBox="1">
            <a:spLocks/>
          </p:cNvSpPr>
          <p:nvPr/>
        </p:nvSpPr>
        <p:spPr bwMode="auto">
          <a:xfrm>
            <a:off x="1633538" y="2133601"/>
            <a:ext cx="8928100" cy="17303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kumimoji="1" lang="en-US" altLang="ja-JP" sz="3600" b="1" dirty="0">
                <a:solidFill>
                  <a:schemeClr val="bg1"/>
                </a:solidFill>
                <a:ea typeface="MS PGothic" pitchFamily="34" charset="-128"/>
              </a:rPr>
              <a:t>OQC DIGITAL SYSTEM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0121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Reading barcode Inner/Outer 1</a:t>
            </a:r>
            <a:r>
              <a:rPr lang="en-US" sz="16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2454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1</a:t>
            </a:r>
            <a:r>
              <a:rPr lang="en-US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0040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9430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2798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7791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166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Reading barcode Inner/Outer 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to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7891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5027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8181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395C9-0A2C-48A4-9E7C-D7BF36E3F4B7}"/>
              </a:ext>
            </a:extLst>
          </p:cNvPr>
          <p:cNvSpPr/>
          <p:nvPr/>
        </p:nvSpPr>
        <p:spPr>
          <a:xfrm>
            <a:off x="91441" y="470677"/>
            <a:ext cx="3456543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F4A81-08CD-4994-A94E-72394D9FBA4F}"/>
              </a:ext>
            </a:extLst>
          </p:cNvPr>
          <p:cNvSpPr/>
          <p:nvPr/>
        </p:nvSpPr>
        <p:spPr>
          <a:xfrm>
            <a:off x="3639267" y="470677"/>
            <a:ext cx="4375818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OQC visualize system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C0EAAB-E8E4-4868-AA10-B8220137CE4E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Link weight check system concept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6427D-9F7C-17C1-9090-5EE0820A96A2}"/>
              </a:ext>
            </a:extLst>
          </p:cNvPr>
          <p:cNvSpPr/>
          <p:nvPr/>
        </p:nvSpPr>
        <p:spPr>
          <a:xfrm>
            <a:off x="91441" y="914169"/>
            <a:ext cx="3465603" cy="54260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8C60E0-64C9-857A-5823-C5C8D6D5AD0D}"/>
              </a:ext>
            </a:extLst>
          </p:cNvPr>
          <p:cNvSpPr/>
          <p:nvPr/>
        </p:nvSpPr>
        <p:spPr>
          <a:xfrm>
            <a:off x="3639267" y="914168"/>
            <a:ext cx="4362080" cy="54260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0C796-B2DE-3E9C-AD8C-B2D85E9F6A6B}"/>
              </a:ext>
            </a:extLst>
          </p:cNvPr>
          <p:cNvSpPr/>
          <p:nvPr/>
        </p:nvSpPr>
        <p:spPr>
          <a:xfrm>
            <a:off x="8106368" y="914168"/>
            <a:ext cx="3982043" cy="54182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3A05C6-E832-FAC5-3821-6668D631A492}"/>
              </a:ext>
            </a:extLst>
          </p:cNvPr>
          <p:cNvSpPr/>
          <p:nvPr/>
        </p:nvSpPr>
        <p:spPr>
          <a:xfrm>
            <a:off x="8106368" y="470385"/>
            <a:ext cx="3982042" cy="374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4445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Shipment </a:t>
            </a:r>
            <a:endParaRPr lang="en-GB" sz="1400" b="1" dirty="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E2B765-63CB-A8FE-D5FE-050E1B3B217E}"/>
              </a:ext>
            </a:extLst>
          </p:cNvPr>
          <p:cNvSpPr/>
          <p:nvPr/>
        </p:nvSpPr>
        <p:spPr>
          <a:xfrm>
            <a:off x="103588" y="944305"/>
            <a:ext cx="3535679" cy="55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PEM system</a:t>
            </a: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 4M change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Process quality issue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73E57-EB8B-DFC5-7E64-FAEA55A12326}"/>
              </a:ext>
            </a:extLst>
          </p:cNvPr>
          <p:cNvSpPr/>
          <p:nvPr/>
        </p:nvSpPr>
        <p:spPr>
          <a:xfrm>
            <a:off x="121978" y="1840702"/>
            <a:ext cx="3852056" cy="126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 system</a:t>
            </a:r>
          </a:p>
          <a:p>
            <a:endParaRPr lang="en-US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result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with ID pallet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Shipment request (Priority)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D122F-5C34-99F7-2F96-36803E4DA2FF}"/>
              </a:ext>
            </a:extLst>
          </p:cNvPr>
          <p:cNvSpPr/>
          <p:nvPr/>
        </p:nvSpPr>
        <p:spPr>
          <a:xfrm>
            <a:off x="3647445" y="954362"/>
            <a:ext cx="4247732" cy="118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process 4M/ Quality each 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checking status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shipment permission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Trace back for Market feedback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FC4668E-AC13-1263-2AD8-409A4E44C21B}"/>
              </a:ext>
            </a:extLst>
          </p:cNvPr>
          <p:cNvSpPr/>
          <p:nvPr/>
        </p:nvSpPr>
        <p:spPr>
          <a:xfrm>
            <a:off x="2301082" y="1343765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2C7C549-E50A-24F2-F8C4-093138B80660}"/>
              </a:ext>
            </a:extLst>
          </p:cNvPr>
          <p:cNvSpPr/>
          <p:nvPr/>
        </p:nvSpPr>
        <p:spPr>
          <a:xfrm>
            <a:off x="2421466" y="1583164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45BFFD-DAF1-7E7B-858C-A32B004FD024}"/>
              </a:ext>
            </a:extLst>
          </p:cNvPr>
          <p:cNvSpPr/>
          <p:nvPr/>
        </p:nvSpPr>
        <p:spPr>
          <a:xfrm>
            <a:off x="2958198" y="2784110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139DF71-24F8-0BFC-1E09-51888D4AA373}"/>
              </a:ext>
            </a:extLst>
          </p:cNvPr>
          <p:cNvSpPr/>
          <p:nvPr/>
        </p:nvSpPr>
        <p:spPr>
          <a:xfrm>
            <a:off x="8126337" y="856498"/>
            <a:ext cx="3839804" cy="1283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VMS system </a:t>
            </a:r>
          </a:p>
          <a:p>
            <a:pPr>
              <a:lnSpc>
                <a:spcPct val="150000"/>
              </a:lnSpc>
            </a:pPr>
            <a:endParaRPr lang="en-US" sz="400" u="sng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following shipment plan daily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 final confirmation to WMS/PDA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78D17A0-013E-DE07-FFAA-72AEC327CCBA}"/>
              </a:ext>
            </a:extLst>
          </p:cNvPr>
          <p:cNvSpPr/>
          <p:nvPr/>
        </p:nvSpPr>
        <p:spPr>
          <a:xfrm>
            <a:off x="11651869" y="132209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3EB9265-F894-3B0D-79CC-6634611E338C}"/>
              </a:ext>
            </a:extLst>
          </p:cNvPr>
          <p:cNvSpPr/>
          <p:nvPr/>
        </p:nvSpPr>
        <p:spPr>
          <a:xfrm>
            <a:off x="11651869" y="1720112"/>
            <a:ext cx="375407" cy="16943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28E0CD-D5EB-D2D4-488E-D92F50D171D4}"/>
              </a:ext>
            </a:extLst>
          </p:cNvPr>
          <p:cNvSpPr txBox="1"/>
          <p:nvPr/>
        </p:nvSpPr>
        <p:spPr>
          <a:xfrm>
            <a:off x="3666468" y="2128146"/>
            <a:ext cx="43873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Advantage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Remove manual Job FA/OQC/SCM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Eliminate human risk &amp; follow up quality /4M issue to evaluate LOT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permission timely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B8E157-EF15-2200-0EE6-85ED3E9188F0}"/>
              </a:ext>
            </a:extLst>
          </p:cNvPr>
          <p:cNvSpPr txBox="1"/>
          <p:nvPr/>
        </p:nvSpPr>
        <p:spPr>
          <a:xfrm>
            <a:off x="103587" y="5809197"/>
            <a:ext cx="3465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Production : △… H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49665F7-27B7-7ED0-B7EB-A4E04A5C1636}"/>
              </a:ext>
            </a:extLst>
          </p:cNvPr>
          <p:cNvSpPr txBox="1"/>
          <p:nvPr/>
        </p:nvSpPr>
        <p:spPr>
          <a:xfrm>
            <a:off x="8126337" y="5817034"/>
            <a:ext cx="397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SCM : △… H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B63DEB87-0063-0932-DAA9-CA28A95D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03" y="4911098"/>
            <a:ext cx="1158081" cy="575631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8CADF9-79F4-5362-F192-DA5960C5E238}"/>
              </a:ext>
            </a:extLst>
          </p:cNvPr>
          <p:cNvGrpSpPr/>
          <p:nvPr/>
        </p:nvGrpSpPr>
        <p:grpSpPr>
          <a:xfrm>
            <a:off x="8977637" y="2597479"/>
            <a:ext cx="2071101" cy="1042665"/>
            <a:chOff x="9236979" y="4010577"/>
            <a:chExt cx="1646154" cy="73125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E9AE2EC-1E55-2CFB-C373-13537029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39" r="2393"/>
            <a:stretch/>
          </p:blipFill>
          <p:spPr>
            <a:xfrm>
              <a:off x="9236979" y="4010577"/>
              <a:ext cx="1646154" cy="7228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CA8B31-3B60-B609-B5F5-B5EA6A301560}"/>
                </a:ext>
              </a:extLst>
            </p:cNvPr>
            <p:cNvSpPr/>
            <p:nvPr/>
          </p:nvSpPr>
          <p:spPr>
            <a:xfrm>
              <a:off x="9245522" y="4355298"/>
              <a:ext cx="1637611" cy="386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Visualize OQC inspection result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AA42DBF-E5AA-D0CC-FCF0-5C34543B2F6C}"/>
              </a:ext>
            </a:extLst>
          </p:cNvPr>
          <p:cNvGrpSpPr/>
          <p:nvPr/>
        </p:nvGrpSpPr>
        <p:grpSpPr>
          <a:xfrm>
            <a:off x="7356539" y="4670878"/>
            <a:ext cx="1360387" cy="902493"/>
            <a:chOff x="7446862" y="3184405"/>
            <a:chExt cx="1360387" cy="90249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CE9F0C1-A8EC-6889-CDDA-8F6E540F3EF7}"/>
                </a:ext>
              </a:extLst>
            </p:cNvPr>
            <p:cNvSpPr/>
            <p:nvPr/>
          </p:nvSpPr>
          <p:spPr>
            <a:xfrm>
              <a:off x="7446862" y="3184405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514923D-15A7-F142-CA4A-C490960B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9569" y="3314301"/>
              <a:ext cx="1149423" cy="675862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2CFCC66-8284-C0CF-300A-24FF0E6F653E}"/>
              </a:ext>
            </a:extLst>
          </p:cNvPr>
          <p:cNvGrpSpPr/>
          <p:nvPr/>
        </p:nvGrpSpPr>
        <p:grpSpPr>
          <a:xfrm>
            <a:off x="9840729" y="4768756"/>
            <a:ext cx="1360387" cy="785645"/>
            <a:chOff x="8311893" y="4902768"/>
            <a:chExt cx="1360387" cy="90249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A1BE775-5DC9-5EE1-919A-B56140C15849}"/>
                </a:ext>
              </a:extLst>
            </p:cNvPr>
            <p:cNvSpPr/>
            <p:nvPr/>
          </p:nvSpPr>
          <p:spPr>
            <a:xfrm>
              <a:off x="8311893" y="4902768"/>
              <a:ext cx="1360387" cy="902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F2BA76E-7988-5975-96C8-09EA5A5B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4961355"/>
              <a:ext cx="587268" cy="373432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BBA2419-EA11-AA31-3D39-47147091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766" y="5371401"/>
              <a:ext cx="587268" cy="373432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7D8BFABB-5CED-5E09-15EC-BA7E7C8B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4961355"/>
              <a:ext cx="587268" cy="3734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D916D755-D7D8-CC4C-57A1-53CE5FF7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242" y="5371401"/>
              <a:ext cx="587268" cy="373432"/>
            </a:xfrm>
            <a:prstGeom prst="rect">
              <a:avLst/>
            </a:prstGeom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44FDE25-4281-18C5-3DF2-D7B08C463411}"/>
              </a:ext>
            </a:extLst>
          </p:cNvPr>
          <p:cNvSpPr txBox="1"/>
          <p:nvPr/>
        </p:nvSpPr>
        <p:spPr>
          <a:xfrm>
            <a:off x="3639267" y="5809197"/>
            <a:ext cx="4375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QC : △2pax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31A4585-5A59-944E-845D-2B257582DD9B}"/>
              </a:ext>
            </a:extLst>
          </p:cNvPr>
          <p:cNvGrpSpPr/>
          <p:nvPr/>
        </p:nvGrpSpPr>
        <p:grpSpPr>
          <a:xfrm>
            <a:off x="220730" y="3792789"/>
            <a:ext cx="11768922" cy="998426"/>
            <a:chOff x="220730" y="3792789"/>
            <a:chExt cx="11768922" cy="99842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1CF2CB6-49A7-14C0-C7E9-CD30DE32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7633" y="3792789"/>
              <a:ext cx="1035103" cy="98685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5CF7D97-94A0-651B-7EBC-59D6E138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526" y="3804363"/>
              <a:ext cx="1035103" cy="9868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166733-2C07-677E-E009-7418DAF7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730" y="3881535"/>
              <a:ext cx="1200728" cy="765681"/>
            </a:xfrm>
            <a:prstGeom prst="rect">
              <a:avLst/>
            </a:prstGeom>
          </p:spPr>
        </p:pic>
        <p:sp>
          <p:nvSpPr>
            <p:cNvPr id="35" name="Rectangle 1">
              <a:extLst>
                <a:ext uri="{FF2B5EF4-FFF2-40B4-BE49-F238E27FC236}">
                  <a16:creationId xmlns:a16="http://schemas.microsoft.com/office/drawing/2014/main" id="{6B98CF36-DB6E-B15E-E261-7C1D9C81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82" y="4143347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PEM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Rectangle 1">
              <a:extLst>
                <a:ext uri="{FF2B5EF4-FFF2-40B4-BE49-F238E27FC236}">
                  <a16:creationId xmlns:a16="http://schemas.microsoft.com/office/drawing/2014/main" id="{D6E936EA-C28D-F160-11DB-CD5E2C94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336" y="4094644"/>
              <a:ext cx="8588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Weight check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3AABB56-9231-0306-8BD5-7DB981DF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2824" y="3872645"/>
              <a:ext cx="1200728" cy="765681"/>
            </a:xfrm>
            <a:prstGeom prst="rect">
              <a:avLst/>
            </a:prstGeom>
          </p:spPr>
        </p:pic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46F0F09D-3481-D5F6-F3A7-C46377C29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855" y="4048080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VMS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1">
              <a:extLst>
                <a:ext uri="{FF2B5EF4-FFF2-40B4-BE49-F238E27FC236}">
                  <a16:creationId xmlns:a16="http://schemas.microsoft.com/office/drawing/2014/main" id="{AD4D07DB-38CF-17E9-E8A5-92D7B07C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684" y="4093921"/>
              <a:ext cx="8588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1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 system</a:t>
              </a:r>
              <a:endParaRPr lang="en-GB" altLang="en-US" sz="11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8D807D-6E62-CF4C-DD18-FE7F385C3E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3524140" y="4285197"/>
              <a:ext cx="1673493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E33DC70-A303-2488-8357-6674001F07EF}"/>
                </a:ext>
              </a:extLst>
            </p:cNvPr>
            <p:cNvSpPr txBox="1"/>
            <p:nvPr/>
          </p:nvSpPr>
          <p:spPr>
            <a:xfrm>
              <a:off x="3622277" y="4008198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Link</a:t>
              </a:r>
              <a:endParaRPr lang="en-US" sz="1200" dirty="0">
                <a:solidFill>
                  <a:srgbClr val="0000CC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208E7B4-F17F-420F-C388-7BDE444D4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524" y="4309365"/>
              <a:ext cx="3214047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8C9A55-1D67-7E4B-893C-6D667FAE9CF9}"/>
                </a:ext>
              </a:extLst>
            </p:cNvPr>
            <p:cNvSpPr txBox="1"/>
            <p:nvPr/>
          </p:nvSpPr>
          <p:spPr>
            <a:xfrm>
              <a:off x="1415888" y="3962886"/>
              <a:ext cx="7608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273AA0D-FC8F-B47F-8C55-6ACD00BCAADD}"/>
                </a:ext>
              </a:extLst>
            </p:cNvPr>
            <p:cNvSpPr txBox="1"/>
            <p:nvPr/>
          </p:nvSpPr>
          <p:spPr>
            <a:xfrm>
              <a:off x="8736191" y="3910582"/>
              <a:ext cx="8652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Link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B445128-1F5E-9DED-3DBA-C33D2F7762DD}"/>
                </a:ext>
              </a:extLst>
            </p:cNvPr>
            <p:cNvSpPr txBox="1"/>
            <p:nvPr/>
          </p:nvSpPr>
          <p:spPr>
            <a:xfrm>
              <a:off x="7631211" y="4159289"/>
              <a:ext cx="865262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ID pallet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45E14D26-50CB-A6FC-1B9B-284C0C9CD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3430" y="4286215"/>
              <a:ext cx="1075989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29DC3E0-58EE-DB5A-BFFD-C387D84916E8}"/>
                </a:ext>
              </a:extLst>
            </p:cNvPr>
            <p:cNvSpPr txBox="1"/>
            <p:nvPr/>
          </p:nvSpPr>
          <p:spPr>
            <a:xfrm>
              <a:off x="11061417" y="4187581"/>
              <a:ext cx="92823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defRPr>
              </a:lvl1pPr>
            </a:lstStyle>
            <a:p>
              <a:r>
                <a:rPr lang="en-US" dirty="0"/>
                <a:t>Shipment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EBCCF74-44BB-88BF-0C70-91146BF5B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0561" y="4337522"/>
              <a:ext cx="537995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1" name="Picture 180">
            <a:extLst>
              <a:ext uri="{FF2B5EF4-FFF2-40B4-BE49-F238E27FC236}">
                <a16:creationId xmlns:a16="http://schemas.microsoft.com/office/drawing/2014/main" id="{772DFA32-44FB-E5BC-9E8B-57FAD0AD8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183" y="4967371"/>
            <a:ext cx="1379827" cy="52322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24695B5-6A18-FE03-24E4-79700CF673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5" r="18382"/>
          <a:stretch/>
        </p:blipFill>
        <p:spPr>
          <a:xfrm>
            <a:off x="5409922" y="5353623"/>
            <a:ext cx="578078" cy="337661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FAA1A2C-AAC6-7CAA-2CD7-083C9F053A34}"/>
              </a:ext>
            </a:extLst>
          </p:cNvPr>
          <p:cNvCxnSpPr>
            <a:cxnSpLocks/>
          </p:cNvCxnSpPr>
          <p:nvPr/>
        </p:nvCxnSpPr>
        <p:spPr>
          <a:xfrm>
            <a:off x="6096000" y="5198913"/>
            <a:ext cx="123107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BEA3FB2-4D0C-D990-62DD-09E13E269773}"/>
              </a:ext>
            </a:extLst>
          </p:cNvPr>
          <p:cNvSpPr txBox="1"/>
          <p:nvPr/>
        </p:nvSpPr>
        <p:spPr>
          <a:xfrm>
            <a:off x="82381" y="6386585"/>
            <a:ext cx="12006029" cy="402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700" b="1" dirty="0">
                <a:latin typeface="Meiryo" panose="020B0604030504040204" pitchFamily="34" charset="-128"/>
                <a:ea typeface="Meiryo" panose="020B0604030504040204" pitchFamily="34" charset="-128"/>
              </a:rPr>
              <a:t>Auto system replace manual Job and visualize quality /4M information to evaluate Lot for shipment  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F44EA8A0-5EE1-335F-CECB-1878F631D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23" y="4773366"/>
            <a:ext cx="1037167" cy="790900"/>
          </a:xfrm>
          <a:prstGeom prst="rect">
            <a:avLst/>
          </a:prstGeom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4AB1F8F-D403-D8E4-F2D9-81294C32A66D}"/>
              </a:ext>
            </a:extLst>
          </p:cNvPr>
          <p:cNvCxnSpPr>
            <a:cxnSpLocks/>
          </p:cNvCxnSpPr>
          <p:nvPr/>
        </p:nvCxnSpPr>
        <p:spPr>
          <a:xfrm flipV="1">
            <a:off x="3418691" y="5202049"/>
            <a:ext cx="11455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8F78BEF-0735-B28C-C184-8BC3591A9D23}"/>
              </a:ext>
            </a:extLst>
          </p:cNvPr>
          <p:cNvCxnSpPr>
            <a:cxnSpLocks/>
          </p:cNvCxnSpPr>
          <p:nvPr/>
        </p:nvCxnSpPr>
        <p:spPr>
          <a:xfrm flipV="1">
            <a:off x="1403997" y="5183122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FE8BDB4-AFCE-680E-D62A-6AD27B98C6A1}"/>
              </a:ext>
            </a:extLst>
          </p:cNvPr>
          <p:cNvCxnSpPr>
            <a:cxnSpLocks/>
          </p:cNvCxnSpPr>
          <p:nvPr/>
        </p:nvCxnSpPr>
        <p:spPr>
          <a:xfrm flipV="1">
            <a:off x="8932673" y="5173821"/>
            <a:ext cx="692309" cy="133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40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lot. (Lot: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quantities even though the production result is not finished yes.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7913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23415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6494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</a:p>
        </p:txBody>
      </p:sp>
      <p:sp>
        <p:nvSpPr>
          <p:cNvPr id="1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</p:spTree>
    <p:extLst>
      <p:ext uri="{BB962C8B-B14F-4D97-AF65-F5344CB8AC3E}">
        <p14:creationId xmlns:p14="http://schemas.microsoft.com/office/powerpoint/2010/main" val="87529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update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>
                <a:solidFill>
                  <a:schemeClr val="tx1"/>
                </a:solidFill>
              </a:rPr>
              <a:t> outer serial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all 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>
                <a:solidFill>
                  <a:schemeClr val="tx1"/>
                </a:solidFill>
              </a:rPr>
              <a:t> inner serial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Input  daily production to 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shipmen models 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daily 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Vibration, Drop, Temperature test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the mater list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2nd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>
                <a:solidFill>
                  <a:schemeClr val="tx1"/>
                </a:solidFill>
              </a:rPr>
              <a:t> outer serial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all 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>
                <a:solidFill>
                  <a:schemeClr val="tx1"/>
                </a:solidFill>
              </a:rPr>
              <a:t> inner serial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5660" y="4503675"/>
            <a:ext cx="631" cy="75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736872" y="1249032"/>
            <a:ext cx="1894774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187619" y="5259457"/>
            <a:ext cx="1960420" cy="720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>
            <a:stCxn id="52" idx="0"/>
            <a:endCxn id="16" idx="2"/>
          </p:cNvCxnSpPr>
          <p:nvPr/>
        </p:nvCxnSpPr>
        <p:spPr>
          <a:xfrm flipH="1" flipV="1">
            <a:off x="5684259" y="1922191"/>
            <a:ext cx="6058" cy="3337266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659336" y="5698574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2705050" y="5343094"/>
            <a:ext cx="1358021" cy="62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 &amp; FG</a:t>
            </a: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36872" y="3620184"/>
            <a:ext cx="1933939" cy="713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all </a:t>
            </a:r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lots same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model,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23346" y="2808122"/>
            <a:ext cx="1908300" cy="641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 all lots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96298" y="2370329"/>
            <a:ext cx="1255630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NO ID Pallet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0000"/>
                </a:solidFill>
              </a:rPr>
              <a:t>NG</a:t>
            </a: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0000"/>
                </a:solidFill>
              </a:rPr>
              <a:t>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09665" y="415672"/>
            <a:ext cx="3635438" cy="524746"/>
            <a:chOff x="2854911" y="437915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37915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2730856" y="4859535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2840" y="46312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11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48377" y="4517189"/>
            <a:ext cx="1905158" cy="565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Record Pallet ID &amp; SN carton by excel</a:t>
            </a:r>
          </a:p>
        </p:txBody>
      </p:sp>
      <p:sp>
        <p:nvSpPr>
          <p:cNvPr id="52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736872" y="5259457"/>
            <a:ext cx="1906889" cy="7465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4044340" y="5690716"/>
            <a:ext cx="685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49691" y="2087502"/>
            <a:ext cx="1908300" cy="528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 daily by excel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954" y="383168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601" y="29707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206727" y="2153956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9174" y="5228343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10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7249224" y="4758866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3419574" y="3998664"/>
            <a:ext cx="631" cy="1338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44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1081" y="396791"/>
            <a:ext cx="2983659" cy="418451"/>
            <a:chOff x="2854911" y="4395944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400" b="1" dirty="0"/>
                <a:t>Schedule OQC Digital  System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46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Loss time to find and chop stamp.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appearance check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indicate shipment priority</a:t>
            </a: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step is an independent, easy-skip process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make report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12040" y="3404387"/>
            <a:ext cx="1310651" cy="903977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72" y="3981747"/>
              <a:ext cx="1157140" cy="28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484190" y="3343713"/>
            <a:ext cx="1260439" cy="926728"/>
            <a:chOff x="5276678" y="3672650"/>
            <a:chExt cx="1343824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678" y="3918526"/>
              <a:ext cx="1259194" cy="53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OQC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7590" y="4378178"/>
            <a:ext cx="0" cy="38966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7D21DE-6514-43E9-A9AB-13F924A283FE}"/>
              </a:ext>
            </a:extLst>
          </p:cNvPr>
          <p:cNvGrpSpPr/>
          <p:nvPr/>
        </p:nvGrpSpPr>
        <p:grpSpPr>
          <a:xfrm>
            <a:off x="10204055" y="4397663"/>
            <a:ext cx="1799293" cy="930897"/>
            <a:chOff x="-7381889" y="6628290"/>
            <a:chExt cx="2814349" cy="2516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26FDE-B256-4BC0-8B72-8524522B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6628290"/>
              <a:ext cx="901746" cy="7874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2A3DBD-08B8-49C5-9C05-A65A9211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7492937"/>
              <a:ext cx="901746" cy="7874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F5C5A0-4A2D-4A08-8E29-6D9D1B37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8357584"/>
              <a:ext cx="901746" cy="7874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7495D95-A6B3-4B66-B7D4-1E3910AF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6628290"/>
              <a:ext cx="901746" cy="7874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D8D243-38BD-42EF-9262-AE0BC0CC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7492937"/>
              <a:ext cx="901746" cy="7874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3213ED-94B3-4856-8ACB-7B318EE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8357584"/>
              <a:ext cx="901746" cy="7874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FDAC3D4-846C-48DD-BDAE-6A5317CE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6628290"/>
              <a:ext cx="901746" cy="7874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2DBC108-D37B-413D-B43B-33ACB879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7492937"/>
              <a:ext cx="901746" cy="7874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446683-BC4B-4E59-81DA-3A26CB18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8357584"/>
              <a:ext cx="901746" cy="78744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998AF-D73F-44E8-AE33-D1F4D8D30C6D}"/>
              </a:ext>
            </a:extLst>
          </p:cNvPr>
          <p:cNvSpPr/>
          <p:nvPr/>
        </p:nvSpPr>
        <p:spPr>
          <a:xfrm>
            <a:off x="10143204" y="4359923"/>
            <a:ext cx="1860144" cy="102839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981B4C-22AC-4A5A-A466-0B9D35036636}"/>
              </a:ext>
            </a:extLst>
          </p:cNvPr>
          <p:cNvSpPr/>
          <p:nvPr/>
        </p:nvSpPr>
        <p:spPr>
          <a:xfrm>
            <a:off x="9994133" y="4277105"/>
            <a:ext cx="2123342" cy="42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6509" y="4647066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23267" y="3371141"/>
            <a:ext cx="1274555" cy="923838"/>
            <a:chOff x="5236217" y="3506366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217" y="3506366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548" y="3616422"/>
              <a:ext cx="1090716" cy="734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check 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093921" y="278778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964208" y="4389157"/>
            <a:ext cx="9513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1535" y="5115264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386899" y="4622285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9" r="2393"/>
          <a:stretch/>
        </p:blipFill>
        <p:spPr>
          <a:xfrm>
            <a:off x="7297761" y="2214874"/>
            <a:ext cx="1968142" cy="9149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5521457" y="2205557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42510" y="2746263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Judgement all lot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712049" y="3841087"/>
            <a:ext cx="1474301" cy="602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820414" y="2678726"/>
            <a:ext cx="1370094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56141" y="1358283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models shipment priority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615799" y="2148703"/>
            <a:ext cx="131238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59915" y="2984503"/>
            <a:ext cx="9543" cy="411304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806755" y="2415679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2056" y="204750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05" y="2157114"/>
            <a:ext cx="729234" cy="68476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35" y="2185075"/>
            <a:ext cx="804531" cy="648730"/>
          </a:xfrm>
          <a:prstGeom prst="rect">
            <a:avLst/>
          </a:prstGeom>
          <a:noFill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625017" y="2186476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229607" y="2191652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63282" y="2361560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5" y="2164485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93265" y="2957724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338167" y="2634530"/>
            <a:ext cx="1350872" cy="187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9" y="5119123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195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8863901" y="5271793"/>
            <a:ext cx="333993" cy="319824"/>
            <a:chOff x="2396" y="2242"/>
            <a:chExt cx="885" cy="907"/>
          </a:xfrm>
        </p:grpSpPr>
        <p:sp>
          <p:nvSpPr>
            <p:cNvPr id="196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8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230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9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2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9438544" flipH="1">
            <a:off x="9164354" y="5288358"/>
            <a:ext cx="518283" cy="161461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454885" y="4842141"/>
            <a:ext cx="834302" cy="742577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7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8247653" y="5123336"/>
            <a:ext cx="552109" cy="181687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8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90573" y="5298464"/>
            <a:ext cx="283853" cy="460021"/>
            <a:chOff x="4239272" y="4596799"/>
            <a:chExt cx="1499664" cy="1866627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42" name="Flowchart: Stored Data 241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3" name="Flowchart: Stored Data 242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4" name="Flowchart: Stored Data 243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5" name="Flowchart: Stored Data 244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48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9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41" name="Moon 240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74809" y="5105327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10167678" y="2057339"/>
            <a:ext cx="155511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E-Map control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868962" y="3841399"/>
            <a:ext cx="1318556" cy="209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806015" y="4781954"/>
            <a:ext cx="917262" cy="705238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7" y="5143196"/>
            <a:ext cx="245112" cy="245112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23094" y="5113338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32836" y="5081206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7" y="5144140"/>
            <a:ext cx="143139" cy="1168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30882" y="5248591"/>
            <a:ext cx="292903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99152" y="5180734"/>
            <a:ext cx="663989" cy="28220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 machine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2138" y="2416348"/>
            <a:ext cx="1804443" cy="1832200"/>
          </a:xfrm>
          <a:prstGeom prst="rect">
            <a:avLst/>
          </a:prstGeom>
        </p:spPr>
      </p:pic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9323508" y="2663005"/>
            <a:ext cx="596574" cy="782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9821111" y="5374157"/>
            <a:ext cx="21975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FA, SCM warehouse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591" y="2624644"/>
            <a:ext cx="441380" cy="14228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892021"/>
            <a:ext cx="2308" cy="336692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954169" y="3855326"/>
            <a:ext cx="1080281" cy="104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609311" y="5279755"/>
            <a:ext cx="278670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priority, control quantity pickup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433" y="4391051"/>
            <a:ext cx="2846963" cy="820211"/>
          </a:xfrm>
          <a:prstGeom prst="rect">
            <a:avLst/>
          </a:prstGeom>
        </p:spPr>
      </p:pic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33854" y="4373883"/>
            <a:ext cx="9505" cy="417080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7" name="Picture 516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8845" y="2158713"/>
            <a:ext cx="246481" cy="2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stamp.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9942" y="5720750"/>
            <a:ext cx="326393" cy="37378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3519" y="5668200"/>
            <a:ext cx="326984" cy="3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7814" y="1327129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4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ｸﾘｯﾌﾟ" r:id="rId13" imgW="1666667" imgH="1695238" progId="">
                  <p:embed/>
                </p:oleObj>
              </mc:Choice>
              <mc:Fallback>
                <p:oleObj name="ｸﾘｯﾌﾟ" r:id="rId13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2" name="Picture 75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9354" y="930894"/>
            <a:ext cx="296025" cy="3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19390"/>
              </p:ext>
            </p:extLst>
          </p:nvPr>
        </p:nvGraphicFramePr>
        <p:xfrm>
          <a:off x="295424" y="1139483"/>
          <a:ext cx="10476392" cy="5093770"/>
        </p:xfrm>
        <a:graphic>
          <a:graphicData uri="http://schemas.openxmlformats.org/drawingml/2006/table">
            <a:tbl>
              <a:tblPr/>
              <a:tblGrid>
                <a:gridCol w="8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7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4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 Equipment</a:t>
                      </a:r>
                      <a:r>
                        <a:rPr lang="en-US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Quantity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OQC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 Pick up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 Return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Sample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 Find quickly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Pallet ID and Model at FA &amp; SCM area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 device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 Fix in &amp;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fix out 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Check the status of the OQC inspection 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295424" y="454320"/>
            <a:ext cx="3479620" cy="557527"/>
            <a:chOff x="2854911" y="4381599"/>
            <a:chExt cx="3068776" cy="302396"/>
          </a:xfrm>
        </p:grpSpPr>
        <p:sp>
          <p:nvSpPr>
            <p:cNvPr id="1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6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Equipment list require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644008" y="2601491"/>
            <a:ext cx="956324" cy="626646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4008" y="4564567"/>
            <a:ext cx="940877" cy="75712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37753" y="65328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54218" y="64093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92397" y="57994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265616" y="529078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41171" y="5234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885186" y="523420"/>
            <a:ext cx="772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Go-live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3912" y="462565"/>
            <a:ext cx="3479620" cy="557527"/>
            <a:chOff x="2854911" y="4381599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Project Schedule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0" name="Google Shape;816;p33"/>
          <p:cNvGraphicFramePr/>
          <p:nvPr>
            <p:extLst>
              <p:ext uri="{D42A27DB-BD31-4B8C-83A1-F6EECF244321}">
                <p14:modId xmlns:p14="http://schemas.microsoft.com/office/powerpoint/2010/main" val="480868046"/>
              </p:ext>
            </p:extLst>
          </p:nvPr>
        </p:nvGraphicFramePr>
        <p:xfrm>
          <a:off x="163912" y="1169801"/>
          <a:ext cx="1148663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Department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Meeting, discuss, analyze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Upload plan, Pick-up sample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Confirm Outer carton and inner box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Modify weight check OQC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OQC inspection &amp; judgment all lots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graphicFrame>
        <p:nvGraphicFramePr>
          <p:cNvPr id="46" name="Google Shape;816;p33"/>
          <p:cNvGraphicFramePr/>
          <p:nvPr>
            <p:extLst>
              <p:ext uri="{D42A27DB-BD31-4B8C-83A1-F6EECF244321}">
                <p14:modId xmlns:p14="http://schemas.microsoft.com/office/powerpoint/2010/main" val="3336109685"/>
              </p:ext>
            </p:extLst>
          </p:nvPr>
        </p:nvGraphicFramePr>
        <p:xfrm>
          <a:off x="163912" y="4552841"/>
          <a:ext cx="11486630" cy="1127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Visualize inspection result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-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Report daily OQC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304353" y="1806212"/>
            <a:ext cx="92651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8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6324838" y="2064976"/>
            <a:ext cx="898753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281398" y="2375377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1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253089" y="2622529"/>
            <a:ext cx="236669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4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537289" y="2939216"/>
            <a:ext cx="43222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003865" y="3510015"/>
            <a:ext cx="696108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433126" y="4097371"/>
            <a:ext cx="958616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456846" y="4676102"/>
            <a:ext cx="720223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0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44550" y="5192339"/>
            <a:ext cx="1275920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1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8806852" y="346243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62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480309" y="515195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 flipH="1">
            <a:off x="7504067" y="1688123"/>
            <a:ext cx="19154" cy="399271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697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3792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8919</TotalTime>
  <Words>3262</Words>
  <Application>Microsoft Office PowerPoint</Application>
  <PresentationFormat>Widescreen</PresentationFormat>
  <Paragraphs>755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Meiryo</vt:lpstr>
      <vt:lpstr>Meiryo UI</vt:lpstr>
      <vt:lpstr>ＭＳ Ｐゴシック</vt:lpstr>
      <vt:lpstr>ＭＳ Ｐゴシック</vt:lpstr>
      <vt:lpstr>游ゴシック</vt:lpstr>
      <vt:lpstr>Arial</vt:lpstr>
      <vt:lpstr>Arial Unicode MS</vt:lpstr>
      <vt:lpstr>Calibri</vt:lpstr>
      <vt:lpstr>Calibri Light</vt:lpstr>
      <vt:lpstr>Fira Sans Extra Condensed</vt:lpstr>
      <vt:lpstr>Tahoma</vt:lpstr>
      <vt:lpstr>Times New Roman</vt:lpstr>
      <vt:lpstr>Wingdings</vt:lpstr>
      <vt:lpstr>Office Theme</vt:lpstr>
      <vt:lpstr>ｸﾘｯﾌﾟ</vt:lpstr>
      <vt:lpstr>K</vt:lpstr>
      <vt:lpstr>PowerPoint Presentation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496</cp:revision>
  <cp:lastPrinted>2024-08-05T03:14:42Z</cp:lastPrinted>
  <dcterms:created xsi:type="dcterms:W3CDTF">2021-12-07T10:10:23Z</dcterms:created>
  <dcterms:modified xsi:type="dcterms:W3CDTF">2024-10-11T08:40:58Z</dcterms:modified>
</cp:coreProperties>
</file>